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71" r:id="rId5"/>
    <p:sldId id="263" r:id="rId6"/>
    <p:sldId id="264" r:id="rId7"/>
    <p:sldId id="270" r:id="rId8"/>
    <p:sldId id="265" r:id="rId9"/>
    <p:sldId id="260" r:id="rId10"/>
    <p:sldId id="261" r:id="rId11"/>
    <p:sldId id="266" r:id="rId12"/>
    <p:sldId id="267" r:id="rId13"/>
    <p:sldId id="275" r:id="rId14"/>
    <p:sldId id="268" r:id="rId15"/>
    <p:sldId id="274" r:id="rId16"/>
    <p:sldId id="269" r:id="rId17"/>
    <p:sldId id="262" r:id="rId18"/>
    <p:sldId id="273" r:id="rId19"/>
    <p:sldId id="257" r:id="rId20"/>
    <p:sldId id="272"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66CCFF"/>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9" autoAdjust="0"/>
    <p:restoredTop sz="86078" autoAdjust="0"/>
  </p:normalViewPr>
  <p:slideViewPr>
    <p:cSldViewPr snapToGrid="0">
      <p:cViewPr varScale="1">
        <p:scale>
          <a:sx n="75" d="100"/>
          <a:sy n="75" d="100"/>
        </p:scale>
        <p:origin x="67" y="43"/>
      </p:cViewPr>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17/03/2021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‹N›</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0979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229351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286842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13</a:t>
            </a:fld>
            <a:endParaRPr lang="en-GB"/>
          </a:p>
        </p:txBody>
      </p:sp>
    </p:spTree>
    <p:extLst>
      <p:ext uri="{BB962C8B-B14F-4D97-AF65-F5344CB8AC3E}">
        <p14:creationId xmlns:p14="http://schemas.microsoft.com/office/powerpoint/2010/main" val="311200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14</a:t>
            </a:fld>
            <a:endParaRPr lang="en-GB"/>
          </a:p>
        </p:txBody>
      </p:sp>
    </p:spTree>
    <p:extLst>
      <p:ext uri="{BB962C8B-B14F-4D97-AF65-F5344CB8AC3E}">
        <p14:creationId xmlns:p14="http://schemas.microsoft.com/office/powerpoint/2010/main" val="227784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15</a:t>
            </a:fld>
            <a:endParaRPr lang="en-GB"/>
          </a:p>
        </p:txBody>
      </p:sp>
    </p:spTree>
    <p:extLst>
      <p:ext uri="{BB962C8B-B14F-4D97-AF65-F5344CB8AC3E}">
        <p14:creationId xmlns:p14="http://schemas.microsoft.com/office/powerpoint/2010/main" val="1015425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16</a:t>
            </a:fld>
            <a:endParaRPr lang="en-GB"/>
          </a:p>
        </p:txBody>
      </p:sp>
    </p:spTree>
    <p:extLst>
      <p:ext uri="{BB962C8B-B14F-4D97-AF65-F5344CB8AC3E}">
        <p14:creationId xmlns:p14="http://schemas.microsoft.com/office/powerpoint/2010/main" val="89122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17</a:t>
            </a:fld>
            <a:endParaRPr lang="en-GB"/>
          </a:p>
        </p:txBody>
      </p:sp>
    </p:spTree>
    <p:extLst>
      <p:ext uri="{BB962C8B-B14F-4D97-AF65-F5344CB8AC3E}">
        <p14:creationId xmlns:p14="http://schemas.microsoft.com/office/powerpoint/2010/main" val="78799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18</a:t>
            </a:fld>
            <a:endParaRPr lang="en-GB"/>
          </a:p>
        </p:txBody>
      </p:sp>
    </p:spTree>
    <p:extLst>
      <p:ext uri="{BB962C8B-B14F-4D97-AF65-F5344CB8AC3E}">
        <p14:creationId xmlns:p14="http://schemas.microsoft.com/office/powerpoint/2010/main" val="1524266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19</a:t>
            </a:fld>
            <a:endParaRPr lang="en-GB"/>
          </a:p>
        </p:txBody>
      </p:sp>
    </p:spTree>
    <p:extLst>
      <p:ext uri="{BB962C8B-B14F-4D97-AF65-F5344CB8AC3E}">
        <p14:creationId xmlns:p14="http://schemas.microsoft.com/office/powerpoint/2010/main" val="321551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20</a:t>
            </a:fld>
            <a:endParaRPr lang="en-GB"/>
          </a:p>
        </p:txBody>
      </p:sp>
    </p:spTree>
    <p:extLst>
      <p:ext uri="{BB962C8B-B14F-4D97-AF65-F5344CB8AC3E}">
        <p14:creationId xmlns:p14="http://schemas.microsoft.com/office/powerpoint/2010/main" val="26654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89852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21</a:t>
            </a:fld>
            <a:endParaRPr lang="en-GB"/>
          </a:p>
        </p:txBody>
      </p:sp>
    </p:spTree>
    <p:extLst>
      <p:ext uri="{BB962C8B-B14F-4D97-AF65-F5344CB8AC3E}">
        <p14:creationId xmlns:p14="http://schemas.microsoft.com/office/powerpoint/2010/main" val="166766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163467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278260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31612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62100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234108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126931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320047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17/03/2021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17/03/2021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17/03/2021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‹N›</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17/03/2021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‹N›</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hyperlink" Target="https://www.bing.com/videos/search?q=youtube+carlo+acutis+cymfed&amp;&amp;view=detail&amp;mid=B686886DC907D1B14402B686886DC907D1B14402&amp;&amp;FORM=VRDG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A50021"/>
                </a:solidFill>
                <a:latin typeface="+mj-lt"/>
              </a:rPr>
              <a:t>    </a:t>
            </a:r>
            <a:r>
              <a:rPr lang="en-GB" sz="8000" dirty="0" smtClean="0">
                <a:solidFill>
                  <a:srgbClr val="009999"/>
                </a:solidFill>
                <a:latin typeface="+mj-lt"/>
              </a:rPr>
              <a:t>Carlo </a:t>
            </a:r>
            <a:r>
              <a:rPr lang="en-GB" sz="8000" dirty="0" err="1" smtClean="0">
                <a:solidFill>
                  <a:srgbClr val="009999"/>
                </a:solidFill>
                <a:latin typeface="+mj-lt"/>
              </a:rPr>
              <a:t>Acutis</a:t>
            </a:r>
            <a:endParaRPr lang="en-GB" sz="8000" dirty="0">
              <a:solidFill>
                <a:srgbClr val="009999"/>
              </a:solidFill>
              <a:latin typeface="+mj-lt"/>
            </a:endParaRPr>
          </a:p>
        </p:txBody>
      </p:sp>
      <p:pic>
        <p:nvPicPr>
          <p:cNvPr id="1026" name="Picture 2" descr="File:Blessed Carlo Acutis.jpg - Wikimedia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45" y="164401"/>
            <a:ext cx="3910185" cy="52797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9" name="TextBox 8"/>
          <p:cNvSpPr txBox="1"/>
          <p:nvPr/>
        </p:nvSpPr>
        <p:spPr>
          <a:xfrm>
            <a:off x="4691575" y="1069144"/>
            <a:ext cx="6682153" cy="3139321"/>
          </a:xfrm>
          <a:prstGeom prst="rect">
            <a:avLst/>
          </a:prstGeom>
          <a:noFill/>
        </p:spPr>
        <p:txBody>
          <a:bodyPr wrap="square" rtlCol="0">
            <a:spAutoFit/>
          </a:bodyPr>
          <a:lstStyle/>
          <a:p>
            <a:pPr algn="ctr"/>
            <a:r>
              <a:rPr lang="en-GB" sz="6600" i="1" dirty="0" smtClean="0">
                <a:solidFill>
                  <a:schemeClr val="bg1"/>
                </a:solidFill>
                <a:latin typeface="+mj-lt"/>
              </a:rPr>
              <a:t>“To always be close to Jesus, that is my life plan”</a:t>
            </a:r>
            <a:endParaRPr lang="en-GB" sz="6600" i="1"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82850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646470" y="857014"/>
            <a:ext cx="4388993" cy="4524315"/>
          </a:xfrm>
          <a:prstGeom prst="rect">
            <a:avLst/>
          </a:prstGeom>
          <a:noFill/>
        </p:spPr>
        <p:txBody>
          <a:bodyPr wrap="square" rtlCol="0">
            <a:spAutoFit/>
          </a:bodyPr>
          <a:lstStyle/>
          <a:p>
            <a:pPr algn="just"/>
            <a:r>
              <a:rPr lang="en-GB" sz="3200" dirty="0" smtClean="0">
                <a:solidFill>
                  <a:schemeClr val="bg1"/>
                </a:solidFill>
                <a:latin typeface="+mj-lt"/>
              </a:rPr>
              <a:t>Carlo sadly </a:t>
            </a:r>
            <a:r>
              <a:rPr lang="en-GB" sz="3200" dirty="0">
                <a:solidFill>
                  <a:schemeClr val="bg1"/>
                </a:solidFill>
                <a:latin typeface="+mj-lt"/>
              </a:rPr>
              <a:t>died on </a:t>
            </a:r>
            <a:r>
              <a:rPr lang="en-GB" sz="3200" dirty="0" smtClean="0">
                <a:solidFill>
                  <a:schemeClr val="bg1"/>
                </a:solidFill>
                <a:latin typeface="+mj-lt"/>
              </a:rPr>
              <a:t>12</a:t>
            </a:r>
            <a:r>
              <a:rPr lang="en-GB" sz="3200" baseline="30000" dirty="0" smtClean="0">
                <a:solidFill>
                  <a:schemeClr val="bg1"/>
                </a:solidFill>
                <a:latin typeface="+mj-lt"/>
              </a:rPr>
              <a:t>th</a:t>
            </a:r>
            <a:r>
              <a:rPr lang="en-GB" sz="3200" dirty="0" smtClean="0">
                <a:solidFill>
                  <a:schemeClr val="bg1"/>
                </a:solidFill>
                <a:latin typeface="+mj-lt"/>
              </a:rPr>
              <a:t> October </a:t>
            </a:r>
            <a:r>
              <a:rPr lang="en-GB" sz="3200" dirty="0">
                <a:solidFill>
                  <a:schemeClr val="bg1"/>
                </a:solidFill>
                <a:latin typeface="+mj-lt"/>
              </a:rPr>
              <a:t>2006, and was buried in </a:t>
            </a:r>
            <a:r>
              <a:rPr lang="en-GB" sz="3200" dirty="0" smtClean="0">
                <a:solidFill>
                  <a:schemeClr val="bg1"/>
                </a:solidFill>
                <a:latin typeface="+mj-lt"/>
              </a:rPr>
              <a:t>Assisi.</a:t>
            </a:r>
          </a:p>
          <a:p>
            <a:pPr algn="just"/>
            <a:endParaRPr lang="en-GB" sz="3200" dirty="0">
              <a:solidFill>
                <a:schemeClr val="bg1"/>
              </a:solidFill>
              <a:latin typeface="+mj-lt"/>
            </a:endParaRPr>
          </a:p>
          <a:p>
            <a:pPr algn="just"/>
            <a:r>
              <a:rPr lang="en-GB" sz="3200" dirty="0" smtClean="0">
                <a:solidFill>
                  <a:schemeClr val="bg1"/>
                </a:solidFill>
                <a:latin typeface="+mj-lt"/>
              </a:rPr>
              <a:t>He asked to be buried in this particular place because </a:t>
            </a:r>
            <a:r>
              <a:rPr lang="en-GB" sz="3200" dirty="0">
                <a:solidFill>
                  <a:schemeClr val="bg1"/>
                </a:solidFill>
                <a:latin typeface="+mj-lt"/>
              </a:rPr>
              <a:t>of his love for St. Francis of Assisi.</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t Francis Of Assisi Italy Statue - Free photo on Pixabay"/>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4531" r="96563">
                        <a14:backgroundMark x1="85781" y1="17233" x2="85781" y2="17233"/>
                        <a14:backgroundMark x1="73906" y1="938" x2="77188" y2="38687"/>
                        <a14:backgroundMark x1="89063" y1="3400" x2="83750" y2="38101"/>
                        <a14:backgroundMark x1="37109" y1="1876" x2="42031" y2="43611"/>
                        <a14:backgroundMark x1="30391" y1="52755" x2="44453" y2="43259"/>
                        <a14:backgroundMark x1="65938" y1="234" x2="65938" y2="234"/>
                        <a14:backgroundMark x1="65000" y1="352" x2="65000" y2="352"/>
                        <a14:backgroundMark x1="44453" y1="39156" x2="44453" y2="39156"/>
                      </a14:backgroundRemoval>
                    </a14:imgEffect>
                  </a14:imgLayer>
                </a14:imgProps>
              </a:ext>
              <a:ext uri="{28A0092B-C50C-407E-A947-70E740481C1C}">
                <a14:useLocalDpi xmlns:a14="http://schemas.microsoft.com/office/drawing/2010/main"/>
              </a:ext>
            </a:extLst>
          </a:blip>
          <a:srcRect/>
          <a:stretch>
            <a:fillRect/>
          </a:stretch>
        </p:blipFill>
        <p:spPr bwMode="auto">
          <a:xfrm>
            <a:off x="4087140" y="150475"/>
            <a:ext cx="8104860" cy="5401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520478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1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323850" y="724251"/>
            <a:ext cx="4514850" cy="4524315"/>
          </a:xfrm>
          <a:prstGeom prst="rect">
            <a:avLst/>
          </a:prstGeom>
          <a:noFill/>
        </p:spPr>
        <p:txBody>
          <a:bodyPr wrap="square" rtlCol="0">
            <a:spAutoFit/>
          </a:bodyPr>
          <a:lstStyle/>
          <a:p>
            <a:pPr algn="just"/>
            <a:r>
              <a:rPr lang="en-GB" sz="3200" dirty="0" smtClean="0">
                <a:solidFill>
                  <a:schemeClr val="bg1"/>
                </a:solidFill>
                <a:latin typeface="+mj-lt"/>
              </a:rPr>
              <a:t>Carlo </a:t>
            </a:r>
            <a:r>
              <a:rPr lang="en-GB" sz="3200" dirty="0">
                <a:solidFill>
                  <a:schemeClr val="bg1"/>
                </a:solidFill>
                <a:latin typeface="+mj-lt"/>
              </a:rPr>
              <a:t>was known for defending </a:t>
            </a:r>
            <a:r>
              <a:rPr lang="en-GB" sz="3200" dirty="0" smtClean="0">
                <a:solidFill>
                  <a:schemeClr val="bg1"/>
                </a:solidFill>
                <a:latin typeface="+mj-lt"/>
              </a:rPr>
              <a:t>children </a:t>
            </a:r>
            <a:r>
              <a:rPr lang="en-GB" sz="3200" dirty="0">
                <a:solidFill>
                  <a:schemeClr val="bg1"/>
                </a:solidFill>
                <a:latin typeface="+mj-lt"/>
              </a:rPr>
              <a:t>at school who </a:t>
            </a:r>
            <a:r>
              <a:rPr lang="en-GB" sz="3200" dirty="0" smtClean="0">
                <a:solidFill>
                  <a:schemeClr val="bg1"/>
                </a:solidFill>
                <a:latin typeface="+mj-lt"/>
              </a:rPr>
              <a:t>were picked </a:t>
            </a:r>
            <a:r>
              <a:rPr lang="en-GB" sz="3200" dirty="0">
                <a:solidFill>
                  <a:schemeClr val="bg1"/>
                </a:solidFill>
                <a:latin typeface="+mj-lt"/>
              </a:rPr>
              <a:t>on, </a:t>
            </a:r>
            <a:r>
              <a:rPr lang="en-GB" sz="3200" dirty="0" smtClean="0">
                <a:solidFill>
                  <a:schemeClr val="bg1"/>
                </a:solidFill>
                <a:latin typeface="+mj-lt"/>
              </a:rPr>
              <a:t>particularly children with special needs.  He was a natural leader, but his leadership was in service of others. </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ites.google.com/site/carloacutisbeato/_/rsrc/1583957916733/home/CarloA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17651" y="435507"/>
            <a:ext cx="6477000"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43000" y="491241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spTree>
    <p:extLst>
      <p:ext uri="{BB962C8B-B14F-4D97-AF65-F5344CB8AC3E}">
        <p14:creationId xmlns:p14="http://schemas.microsoft.com/office/powerpoint/2010/main" val="251967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2" name="TextBox 1"/>
          <p:cNvSpPr txBox="1"/>
          <p:nvPr/>
        </p:nvSpPr>
        <p:spPr>
          <a:xfrm>
            <a:off x="4000500" y="1492375"/>
            <a:ext cx="7935807" cy="3539430"/>
          </a:xfrm>
          <a:prstGeom prst="rect">
            <a:avLst/>
          </a:prstGeom>
          <a:noFill/>
        </p:spPr>
        <p:txBody>
          <a:bodyPr wrap="square" rtlCol="0">
            <a:spAutoFit/>
          </a:bodyPr>
          <a:lstStyle/>
          <a:p>
            <a:pPr algn="just"/>
            <a:endParaRPr lang="en-GB" sz="3200" dirty="0" smtClean="0">
              <a:solidFill>
                <a:schemeClr val="bg1"/>
              </a:solidFill>
              <a:latin typeface="+mj-lt"/>
            </a:endParaRPr>
          </a:p>
          <a:p>
            <a:pPr algn="just"/>
            <a:r>
              <a:rPr lang="en-GB" sz="3200" dirty="0" smtClean="0">
                <a:solidFill>
                  <a:schemeClr val="bg1"/>
                </a:solidFill>
                <a:latin typeface="+mj-lt"/>
              </a:rPr>
              <a:t>“</a:t>
            </a:r>
            <a:r>
              <a:rPr lang="en-GB" sz="3200" i="1" dirty="0" smtClean="0">
                <a:solidFill>
                  <a:schemeClr val="bg1"/>
                </a:solidFill>
                <a:latin typeface="+mj-lt"/>
              </a:rPr>
              <a:t>He managed </a:t>
            </a:r>
            <a:r>
              <a:rPr lang="en-GB" sz="3200" i="1" dirty="0">
                <a:solidFill>
                  <a:schemeClr val="bg1"/>
                </a:solidFill>
                <a:latin typeface="+mj-lt"/>
              </a:rPr>
              <a:t>to drag his relatives, his parents to Mass every day. It was not the other way around; it was not his parents bringing the little boy to Mass, but it was he who managed to get himself to Mass and to convince others to receive Communion daily.”</a:t>
            </a:r>
            <a:endParaRPr lang="en-GB" sz="5400" i="1"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4662008"/>
            <a:ext cx="2602444" cy="646331"/>
          </a:xfrm>
          <a:prstGeom prst="rect">
            <a:avLst/>
          </a:prstGeom>
        </p:spPr>
        <p:txBody>
          <a:bodyPr wrap="none">
            <a:spAutoFit/>
          </a:bodyPr>
          <a:lstStyle/>
          <a:p>
            <a:r>
              <a:rPr lang="en-GB" b="0" i="1" dirty="0" smtClean="0">
                <a:solidFill>
                  <a:schemeClr val="bg1"/>
                </a:solidFill>
                <a:effectLst/>
                <a:latin typeface="+mj-lt"/>
              </a:rPr>
              <a:t>Photo by: </a:t>
            </a:r>
          </a:p>
          <a:p>
            <a:r>
              <a:rPr lang="en-GB" b="0" i="1" dirty="0" smtClean="0">
                <a:solidFill>
                  <a:schemeClr val="bg1"/>
                </a:solidFill>
                <a:effectLst/>
                <a:latin typeface="+mj-lt"/>
              </a:rPr>
              <a:t>Antoine </a:t>
            </a:r>
            <a:r>
              <a:rPr lang="en-GB" b="0" i="1" dirty="0" err="1" smtClean="0">
                <a:solidFill>
                  <a:schemeClr val="bg1"/>
                </a:solidFill>
                <a:effectLst/>
                <a:latin typeface="+mj-lt"/>
              </a:rPr>
              <a:t>Mekary</a:t>
            </a:r>
            <a:r>
              <a:rPr lang="en-GB" b="0" i="1" dirty="0" smtClean="0">
                <a:solidFill>
                  <a:schemeClr val="bg1"/>
                </a:solidFill>
                <a:effectLst/>
                <a:latin typeface="+mj-lt"/>
              </a:rPr>
              <a:t> | ALETEIA</a:t>
            </a:r>
            <a:endParaRPr lang="en-GB" i="1" dirty="0">
              <a:solidFill>
                <a:schemeClr val="bg1"/>
              </a:solidFill>
              <a:latin typeface="+mj-lt"/>
            </a:endParaRPr>
          </a:p>
        </p:txBody>
      </p:sp>
      <p:pic>
        <p:nvPicPr>
          <p:cNvPr id="17410" name="Picture 2" descr="EUCHARISTIC MIRACLES"/>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0" b="100000" l="33226" r="99516">
                        <a14:backgroundMark x1="87903" y1="57419" x2="87903" y2="57419"/>
                      </a14:backgroundRemoval>
                    </a14:imgEffect>
                  </a14:imgLayer>
                </a14:imgProps>
              </a:ext>
              <a:ext uri="{28A0092B-C50C-407E-A947-70E740481C1C}">
                <a14:useLocalDpi xmlns:a14="http://schemas.microsoft.com/office/drawing/2010/main"/>
              </a:ext>
            </a:extLst>
          </a:blip>
          <a:srcRect l="33817" r="2957"/>
          <a:stretch/>
        </p:blipFill>
        <p:spPr bwMode="auto">
          <a:xfrm>
            <a:off x="228600" y="1720784"/>
            <a:ext cx="3487475" cy="27579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53218"/>
            <a:ext cx="11707707" cy="1754326"/>
          </a:xfrm>
          <a:prstGeom prst="rect">
            <a:avLst/>
          </a:prstGeom>
          <a:noFill/>
        </p:spPr>
        <p:txBody>
          <a:bodyPr wrap="square" rtlCol="0">
            <a:spAutoFit/>
          </a:bodyPr>
          <a:lstStyle/>
          <a:p>
            <a:r>
              <a:rPr lang="en-GB" sz="3600" dirty="0">
                <a:solidFill>
                  <a:schemeClr val="bg1"/>
                </a:solidFill>
                <a:latin typeface="+mj-lt"/>
              </a:rPr>
              <a:t>According to the priest promoting his cause for sainthood, Carlo’s witness of faith led to a deep conversion in his mother. </a:t>
            </a:r>
          </a:p>
          <a:p>
            <a:endParaRPr lang="en-GB" sz="3600" dirty="0">
              <a:latin typeface="+mj-lt"/>
            </a:endParaRPr>
          </a:p>
        </p:txBody>
      </p:sp>
    </p:spTree>
    <p:extLst>
      <p:ext uri="{BB962C8B-B14F-4D97-AF65-F5344CB8AC3E}">
        <p14:creationId xmlns:p14="http://schemas.microsoft.com/office/powerpoint/2010/main" val="2750171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83140" y="714224"/>
            <a:ext cx="11225720" cy="3539430"/>
          </a:xfrm>
          <a:prstGeom prst="rect">
            <a:avLst/>
          </a:prstGeom>
          <a:noFill/>
        </p:spPr>
        <p:txBody>
          <a:bodyPr wrap="square" rtlCol="0">
            <a:spAutoFit/>
          </a:bodyPr>
          <a:lstStyle/>
          <a:p>
            <a:pPr algn="just"/>
            <a:r>
              <a:rPr lang="en-GB" sz="3200" dirty="0" smtClean="0">
                <a:solidFill>
                  <a:schemeClr val="bg1"/>
                </a:solidFill>
                <a:latin typeface="+mj-lt"/>
              </a:rPr>
              <a:t>Carlo promoted </a:t>
            </a:r>
            <a:r>
              <a:rPr lang="en-GB" sz="3200" dirty="0">
                <a:solidFill>
                  <a:schemeClr val="bg1"/>
                </a:solidFill>
                <a:latin typeface="+mj-lt"/>
              </a:rPr>
              <a:t>Eucharistic miracles, especially through a website </a:t>
            </a:r>
            <a:r>
              <a:rPr lang="en-GB" sz="3200" dirty="0" smtClean="0">
                <a:solidFill>
                  <a:schemeClr val="bg1"/>
                </a:solidFill>
                <a:latin typeface="+mj-lt"/>
              </a:rPr>
              <a:t>he built specifically.  He was 11 when he built the site!</a:t>
            </a:r>
          </a:p>
          <a:p>
            <a:pPr algn="just"/>
            <a:endParaRPr lang="en-GB" sz="3200" dirty="0">
              <a:solidFill>
                <a:schemeClr val="bg1"/>
              </a:solidFill>
              <a:latin typeface="+mj-lt"/>
            </a:endParaRPr>
          </a:p>
          <a:p>
            <a:pPr algn="just"/>
            <a:r>
              <a:rPr lang="en-GB" sz="3200" dirty="0">
                <a:solidFill>
                  <a:schemeClr val="bg1"/>
                </a:solidFill>
                <a:latin typeface="+mj-lt"/>
              </a:rPr>
              <a:t>On the site, he told people </a:t>
            </a:r>
            <a:endParaRPr lang="en-GB" sz="3200" dirty="0" smtClean="0">
              <a:solidFill>
                <a:schemeClr val="bg1"/>
              </a:solidFill>
              <a:latin typeface="+mj-lt"/>
            </a:endParaRPr>
          </a:p>
          <a:p>
            <a:pPr algn="just"/>
            <a:endParaRPr lang="en-GB" sz="3200" dirty="0">
              <a:solidFill>
                <a:schemeClr val="bg1"/>
              </a:solidFill>
              <a:latin typeface="+mj-lt"/>
            </a:endParaRPr>
          </a:p>
          <a:p>
            <a:pPr algn="just"/>
            <a:r>
              <a:rPr lang="en-GB" sz="3200" dirty="0" smtClean="0">
                <a:solidFill>
                  <a:schemeClr val="bg1"/>
                </a:solidFill>
                <a:latin typeface="+mj-lt"/>
              </a:rPr>
              <a:t>"</a:t>
            </a:r>
            <a:r>
              <a:rPr lang="en-GB" sz="3200" i="1" dirty="0">
                <a:solidFill>
                  <a:schemeClr val="bg1"/>
                </a:solidFill>
                <a:latin typeface="+mj-lt"/>
              </a:rPr>
              <a:t>the more often we receive the Eucharist, the more we will become like Jesus, so that on this earth we will have a foretaste of heaven</a:t>
            </a:r>
            <a:r>
              <a:rPr lang="en-GB" sz="3200" dirty="0">
                <a:solidFill>
                  <a:schemeClr val="bg1"/>
                </a:solidFill>
                <a:latin typeface="+mj-lt"/>
              </a:rPr>
              <a:t>."</a:t>
            </a: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409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68931" y="538859"/>
            <a:ext cx="11225720" cy="4524315"/>
          </a:xfrm>
          <a:prstGeom prst="rect">
            <a:avLst/>
          </a:prstGeom>
          <a:noFill/>
        </p:spPr>
        <p:txBody>
          <a:bodyPr wrap="square" rtlCol="0">
            <a:spAutoFit/>
          </a:bodyPr>
          <a:lstStyle/>
          <a:p>
            <a:pPr algn="just"/>
            <a:r>
              <a:rPr lang="en-GB" sz="3200" dirty="0" smtClean="0">
                <a:solidFill>
                  <a:schemeClr val="bg1"/>
                </a:solidFill>
                <a:latin typeface="+mj-lt"/>
              </a:rPr>
              <a:t>Carlos's mother Antonia </a:t>
            </a:r>
            <a:r>
              <a:rPr lang="en-GB" sz="3200" dirty="0" err="1" smtClean="0">
                <a:solidFill>
                  <a:schemeClr val="bg1"/>
                </a:solidFill>
                <a:latin typeface="+mj-lt"/>
              </a:rPr>
              <a:t>Salzano</a:t>
            </a:r>
            <a:r>
              <a:rPr lang="en-GB" sz="3200" dirty="0" smtClean="0">
                <a:solidFill>
                  <a:schemeClr val="bg1"/>
                </a:solidFill>
                <a:latin typeface="+mj-lt"/>
              </a:rPr>
              <a:t> said </a:t>
            </a:r>
          </a:p>
          <a:p>
            <a:pPr algn="just"/>
            <a:endParaRPr lang="en-GB" sz="3200" i="1" dirty="0">
              <a:solidFill>
                <a:schemeClr val="bg1"/>
              </a:solidFill>
              <a:latin typeface="+mj-lt"/>
            </a:endParaRPr>
          </a:p>
          <a:p>
            <a:pPr algn="just"/>
            <a:r>
              <a:rPr lang="en-GB" sz="3200" i="1" dirty="0" smtClean="0">
                <a:solidFill>
                  <a:schemeClr val="bg1"/>
                </a:solidFill>
                <a:latin typeface="+mj-lt"/>
              </a:rPr>
              <a:t>“He was considered a computer genius because he knew logarithms, he knew how to make programs and read university texts on these topics. But what did he do? He didn't use these media to chat, have fun, or anything like that. His zeal for the Lord and his love for the knowledge of Jesus prompted him to use his talents to create a website on Eucharistic miracles and an exhibit on the same subject that has travelled around the world</a:t>
            </a:r>
            <a:r>
              <a:rPr lang="en-GB" sz="3200" dirty="0" smtClean="0">
                <a:solidFill>
                  <a:schemeClr val="bg1"/>
                </a:solidFill>
                <a:latin typeface="+mj-lt"/>
              </a:rPr>
              <a:t>".</a:t>
            </a:r>
            <a:endParaRPr lang="en-GB" sz="3200" dirty="0">
              <a:solidFill>
                <a:schemeClr val="bg1"/>
              </a:solidFill>
              <a:latin typeface="+mj-lt"/>
            </a:endParaRPr>
          </a:p>
        </p:txBody>
      </p:sp>
      <p:pic>
        <p:nvPicPr>
          <p:cNvPr id="4"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3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009999"/>
                </a:solidFill>
                <a:latin typeface="+mj-lt"/>
              </a:rPr>
              <a:t>The fruits of Carlo’s life</a:t>
            </a:r>
            <a:endParaRPr lang="en-GB" sz="8000" dirty="0">
              <a:solidFill>
                <a:srgbClr val="009999"/>
              </a:solidFill>
              <a:latin typeface="+mj-lt"/>
            </a:endParaRPr>
          </a:p>
        </p:txBody>
      </p:sp>
      <p:sp>
        <p:nvSpPr>
          <p:cNvPr id="2" name="TextBox 1"/>
          <p:cNvSpPr txBox="1"/>
          <p:nvPr/>
        </p:nvSpPr>
        <p:spPr>
          <a:xfrm>
            <a:off x="483140" y="714224"/>
            <a:ext cx="5888163" cy="3046988"/>
          </a:xfrm>
          <a:prstGeom prst="rect">
            <a:avLst/>
          </a:prstGeom>
          <a:noFill/>
        </p:spPr>
        <p:txBody>
          <a:bodyPr wrap="square" rtlCol="0">
            <a:spAutoFit/>
          </a:bodyPr>
          <a:lstStyle/>
          <a:p>
            <a:r>
              <a:rPr lang="en-GB" sz="3200" dirty="0">
                <a:solidFill>
                  <a:schemeClr val="bg1"/>
                </a:solidFill>
                <a:latin typeface="+mj-lt"/>
              </a:rPr>
              <a:t>When Carlo </a:t>
            </a:r>
            <a:r>
              <a:rPr lang="en-GB" sz="3200" dirty="0" smtClean="0">
                <a:solidFill>
                  <a:schemeClr val="bg1"/>
                </a:solidFill>
                <a:latin typeface="+mj-lt"/>
              </a:rPr>
              <a:t>became ill, </a:t>
            </a:r>
            <a:r>
              <a:rPr lang="en-GB" sz="3200" dirty="0">
                <a:solidFill>
                  <a:schemeClr val="bg1"/>
                </a:solidFill>
                <a:latin typeface="+mj-lt"/>
              </a:rPr>
              <a:t>his </a:t>
            </a:r>
            <a:r>
              <a:rPr lang="en-GB" sz="3200" dirty="0" smtClean="0">
                <a:solidFill>
                  <a:schemeClr val="bg1"/>
                </a:solidFill>
                <a:latin typeface="+mj-lt"/>
              </a:rPr>
              <a:t>faith life </a:t>
            </a:r>
            <a:r>
              <a:rPr lang="en-GB" sz="3200" dirty="0">
                <a:solidFill>
                  <a:schemeClr val="bg1"/>
                </a:solidFill>
                <a:latin typeface="+mj-lt"/>
              </a:rPr>
              <a:t>increased. </a:t>
            </a:r>
            <a:endParaRPr lang="en-GB" sz="3200" dirty="0" smtClean="0">
              <a:solidFill>
                <a:schemeClr val="bg1"/>
              </a:solidFill>
              <a:latin typeface="+mj-lt"/>
            </a:endParaRPr>
          </a:p>
          <a:p>
            <a:endParaRPr lang="en-GB" sz="3200" dirty="0">
              <a:solidFill>
                <a:schemeClr val="bg1"/>
              </a:solidFill>
              <a:latin typeface="+mj-lt"/>
            </a:endParaRPr>
          </a:p>
          <a:p>
            <a:r>
              <a:rPr lang="en-GB" sz="3200" dirty="0" smtClean="0">
                <a:solidFill>
                  <a:schemeClr val="bg1"/>
                </a:solidFill>
                <a:latin typeface="+mj-lt"/>
              </a:rPr>
              <a:t>He offered up </a:t>
            </a:r>
            <a:r>
              <a:rPr lang="en-GB" sz="3200" dirty="0">
                <a:solidFill>
                  <a:schemeClr val="bg1"/>
                </a:solidFill>
                <a:latin typeface="+mj-lt"/>
              </a:rPr>
              <a:t>his suffering for the Church, the pope, and for people who </a:t>
            </a:r>
            <a:r>
              <a:rPr lang="en-GB" sz="3200" dirty="0">
                <a:solidFill>
                  <a:schemeClr val="bg1"/>
                </a:solidFill>
                <a:latin typeface="Calibri Light" panose="020F0302020204030204" pitchFamily="34" charset="0"/>
                <a:cs typeface="Calibri Light" panose="020F0302020204030204" pitchFamily="34" charset="0"/>
              </a:rPr>
              <a:t>were</a:t>
            </a:r>
            <a:r>
              <a:rPr lang="en-GB" sz="3200" dirty="0">
                <a:solidFill>
                  <a:schemeClr val="bg1"/>
                </a:solidFill>
                <a:latin typeface="+mj-lt"/>
              </a:rPr>
              <a:t> suffering with illness.</a:t>
            </a:r>
            <a:endParaRPr lang="en-GB" sz="5400" dirty="0">
              <a:solidFill>
                <a:schemeClr val="bg1"/>
              </a:solidFill>
              <a:latin typeface="+mj-lt"/>
            </a:endParaRPr>
          </a:p>
        </p:txBody>
      </p:sp>
      <p:pic>
        <p:nvPicPr>
          <p:cNvPr id="3076" name="Picture 4" descr="See the source 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6096000" y="-326461"/>
            <a:ext cx="688657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le:Blessed Carlo Acutis.jpg - Wikimedia Comm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46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52920" y="336032"/>
            <a:ext cx="6247930" cy="5016758"/>
          </a:xfrm>
          <a:prstGeom prst="rect">
            <a:avLst/>
          </a:prstGeom>
          <a:noFill/>
        </p:spPr>
        <p:txBody>
          <a:bodyPr wrap="square" rtlCol="0">
            <a:spAutoFit/>
          </a:bodyPr>
          <a:lstStyle/>
          <a:p>
            <a:pPr algn="just"/>
            <a:r>
              <a:rPr lang="en-GB" sz="3200" dirty="0" smtClean="0">
                <a:solidFill>
                  <a:schemeClr val="bg1"/>
                </a:solidFill>
                <a:latin typeface="+mj-lt"/>
              </a:rPr>
              <a:t>The calls for Carlo to be beatified began not long after he died and became more serious in 2013 after the cause commenced and he was given the title ‘a Servant of God’ - the first stage on the path towards sainthood.</a:t>
            </a:r>
          </a:p>
          <a:p>
            <a:pPr algn="just"/>
            <a:endParaRPr lang="en-GB" sz="3200" dirty="0">
              <a:solidFill>
                <a:schemeClr val="bg1"/>
              </a:solidFill>
              <a:latin typeface="+mj-lt"/>
            </a:endParaRPr>
          </a:p>
          <a:p>
            <a:pPr algn="just"/>
            <a:r>
              <a:rPr lang="en-GB" sz="3200" dirty="0" smtClean="0">
                <a:solidFill>
                  <a:schemeClr val="bg1"/>
                </a:solidFill>
                <a:latin typeface="+mj-lt"/>
              </a:rPr>
              <a:t>In 2018 Pope Francis declared </a:t>
            </a:r>
            <a:r>
              <a:rPr lang="en-GB" sz="3200" dirty="0">
                <a:solidFill>
                  <a:schemeClr val="bg1"/>
                </a:solidFill>
                <a:latin typeface="+mj-lt"/>
              </a:rPr>
              <a:t>C</a:t>
            </a:r>
            <a:r>
              <a:rPr lang="en-GB" sz="3200" dirty="0" smtClean="0">
                <a:solidFill>
                  <a:schemeClr val="bg1"/>
                </a:solidFill>
                <a:latin typeface="+mj-lt"/>
              </a:rPr>
              <a:t>arlo to be ‘venerable’.</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sites.google.com/site/carloacutisbeato/_/rsrc/1558283516135/home/carlo-acuti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713201" y="548706"/>
            <a:ext cx="3981450"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9512" y="520726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4458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817" y="863738"/>
            <a:ext cx="6188920" cy="4031873"/>
          </a:xfrm>
          <a:prstGeom prst="rect">
            <a:avLst/>
          </a:prstGeom>
          <a:solidFill>
            <a:srgbClr val="008080"/>
          </a:solidFill>
        </p:spPr>
        <p:txBody>
          <a:bodyPr wrap="square" rtlCol="0">
            <a:spAutoFit/>
          </a:bodyPr>
          <a:lstStyle/>
          <a:p>
            <a:pPr algn="just"/>
            <a:r>
              <a:rPr lang="en-GB" sz="3200" dirty="0" smtClean="0">
                <a:solidFill>
                  <a:schemeClr val="bg1"/>
                </a:solidFill>
                <a:latin typeface="+mj-lt"/>
              </a:rPr>
              <a:t>A miracle has been attributed to the intercession of Carlo, a Brazilian boy was cured from a rare disease.</a:t>
            </a:r>
          </a:p>
          <a:p>
            <a:pPr algn="just"/>
            <a:endParaRPr lang="en-GB" sz="3200" dirty="0">
              <a:solidFill>
                <a:schemeClr val="bg1"/>
              </a:solidFill>
              <a:latin typeface="+mj-lt"/>
            </a:endParaRPr>
          </a:p>
          <a:p>
            <a:pPr algn="just"/>
            <a:r>
              <a:rPr lang="en-GB" sz="3200" dirty="0" smtClean="0">
                <a:solidFill>
                  <a:schemeClr val="bg1"/>
                </a:solidFill>
                <a:latin typeface="+mj-lt"/>
              </a:rPr>
              <a:t>Carlo will </a:t>
            </a:r>
            <a:r>
              <a:rPr lang="en-GB" sz="3200" dirty="0">
                <a:solidFill>
                  <a:schemeClr val="bg1"/>
                </a:solidFill>
                <a:latin typeface="+mj-lt"/>
              </a:rPr>
              <a:t>be beatified in </a:t>
            </a:r>
            <a:r>
              <a:rPr lang="en-GB" sz="3200" dirty="0" smtClean="0">
                <a:solidFill>
                  <a:schemeClr val="bg1"/>
                </a:solidFill>
                <a:latin typeface="+mj-lt"/>
              </a:rPr>
              <a:t>the </a:t>
            </a:r>
            <a:r>
              <a:rPr lang="en-GB" sz="3200" dirty="0" err="1" smtClean="0">
                <a:solidFill>
                  <a:schemeClr val="bg1"/>
                </a:solidFill>
                <a:latin typeface="+mj-lt"/>
              </a:rPr>
              <a:t>Basillica</a:t>
            </a:r>
            <a:r>
              <a:rPr lang="en-GB" sz="3200" dirty="0" smtClean="0">
                <a:solidFill>
                  <a:schemeClr val="bg1"/>
                </a:solidFill>
                <a:latin typeface="+mj-lt"/>
              </a:rPr>
              <a:t> of San Francesco, Assisi on  10</a:t>
            </a:r>
            <a:r>
              <a:rPr lang="en-GB" sz="3200" baseline="30000" dirty="0" smtClean="0">
                <a:solidFill>
                  <a:schemeClr val="bg1"/>
                </a:solidFill>
                <a:latin typeface="+mj-lt"/>
              </a:rPr>
              <a:t>th</a:t>
            </a:r>
            <a:r>
              <a:rPr lang="en-GB" sz="3200" dirty="0" smtClean="0">
                <a:solidFill>
                  <a:schemeClr val="bg1"/>
                </a:solidFill>
                <a:latin typeface="+mj-lt"/>
              </a:rPr>
              <a:t> October.  </a:t>
            </a:r>
          </a:p>
          <a:p>
            <a:pPr algn="just"/>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8"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32176"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See the source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5189" y="240973"/>
            <a:ext cx="3361075" cy="50719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902393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609" y="129863"/>
            <a:ext cx="9369083" cy="6598250"/>
          </a:xfrm>
          <a:prstGeom prst="rect">
            <a:avLst/>
          </a:prstGeom>
        </p:spPr>
      </p:pic>
      <p:sp>
        <p:nvSpPr>
          <p:cNvPr id="5" name="TextBox 4"/>
          <p:cNvSpPr txBox="1"/>
          <p:nvPr/>
        </p:nvSpPr>
        <p:spPr>
          <a:xfrm>
            <a:off x="9708804" y="1228386"/>
            <a:ext cx="2314584" cy="4031873"/>
          </a:xfrm>
          <a:prstGeom prst="rect">
            <a:avLst/>
          </a:prstGeom>
          <a:noFill/>
        </p:spPr>
        <p:txBody>
          <a:bodyPr wrap="square" rtlCol="0">
            <a:spAutoFit/>
          </a:bodyPr>
          <a:lstStyle/>
          <a:p>
            <a:pPr algn="just"/>
            <a:r>
              <a:rPr lang="en-GB" sz="3200" dirty="0">
                <a:solidFill>
                  <a:schemeClr val="bg1"/>
                </a:solidFill>
                <a:latin typeface="Calibri Light" panose="020F0302020204030204" pitchFamily="34" charset="0"/>
                <a:cs typeface="Calibri Light" panose="020F0302020204030204" pitchFamily="34" charset="0"/>
              </a:rPr>
              <a:t>The tomb of Carlo </a:t>
            </a:r>
            <a:r>
              <a:rPr lang="en-GB" sz="3200" dirty="0" err="1" smtClean="0">
                <a:solidFill>
                  <a:schemeClr val="bg1"/>
                </a:solidFill>
                <a:latin typeface="Calibri Light" panose="020F0302020204030204" pitchFamily="34" charset="0"/>
                <a:cs typeface="Calibri Light" panose="020F0302020204030204" pitchFamily="34" charset="0"/>
              </a:rPr>
              <a:t>Acutis</a:t>
            </a:r>
            <a:r>
              <a:rPr lang="en-GB" sz="3200" dirty="0" smtClean="0">
                <a:solidFill>
                  <a:schemeClr val="bg1"/>
                </a:solidFill>
                <a:latin typeface="Calibri Light" panose="020F0302020204030204" pitchFamily="34" charset="0"/>
                <a:cs typeface="Calibri Light" panose="020F0302020204030204" pitchFamily="34" charset="0"/>
              </a:rPr>
              <a:t> has </a:t>
            </a:r>
            <a:r>
              <a:rPr lang="en-GB" sz="3200" dirty="0">
                <a:solidFill>
                  <a:schemeClr val="bg1"/>
                </a:solidFill>
                <a:latin typeface="Calibri Light" panose="020F0302020204030204" pitchFamily="34" charset="0"/>
                <a:cs typeface="Calibri Light" panose="020F0302020204030204" pitchFamily="34" charset="0"/>
              </a:rPr>
              <a:t>been opened for veneration before his beatification in </a:t>
            </a:r>
            <a:r>
              <a:rPr lang="en-GB" sz="3200" dirty="0" smtClean="0">
                <a:solidFill>
                  <a:schemeClr val="bg1"/>
                </a:solidFill>
                <a:latin typeface="Calibri Light" panose="020F0302020204030204" pitchFamily="34" charset="0"/>
                <a:cs typeface="Calibri Light" panose="020F0302020204030204" pitchFamily="34" charset="0"/>
              </a:rPr>
              <a:t>Assisi.</a:t>
            </a:r>
            <a:endParaRPr lang="en-GB" sz="3200" dirty="0">
              <a:solidFill>
                <a:schemeClr val="bg1"/>
              </a:solidFill>
              <a:latin typeface="Calibri Light" panose="020F0302020204030204" pitchFamily="34" charset="0"/>
              <a:cs typeface="Calibri Light" panose="020F0302020204030204" pitchFamily="34" charset="0"/>
            </a:endParaRPr>
          </a:p>
        </p:txBody>
      </p:sp>
      <p:sp>
        <p:nvSpPr>
          <p:cNvPr id="2" name="TextBox 1"/>
          <p:cNvSpPr txBox="1"/>
          <p:nvPr/>
        </p:nvSpPr>
        <p:spPr>
          <a:xfrm>
            <a:off x="6260124" y="6358781"/>
            <a:ext cx="3770141" cy="369332"/>
          </a:xfrm>
          <a:prstGeom prst="rect">
            <a:avLst/>
          </a:prstGeom>
          <a:noFill/>
        </p:spPr>
        <p:txBody>
          <a:bodyPr wrap="square" rtlCol="0">
            <a:spAutoFit/>
          </a:bodyPr>
          <a:lstStyle/>
          <a:p>
            <a:r>
              <a:rPr lang="en-GB" dirty="0">
                <a:latin typeface="+mj-lt"/>
              </a:rPr>
              <a:t>Photos courtesy of Assisi diocese</a:t>
            </a:r>
          </a:p>
        </p:txBody>
      </p:sp>
    </p:spTree>
    <p:extLst>
      <p:ext uri="{BB962C8B-B14F-4D97-AF65-F5344CB8AC3E}">
        <p14:creationId xmlns:p14="http://schemas.microsoft.com/office/powerpoint/2010/main" val="924990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smtClean="0">
                <a:solidFill>
                  <a:srgbClr val="A50021"/>
                </a:solidFill>
                <a:latin typeface="+mj-lt"/>
              </a:rPr>
              <a:t>    </a:t>
            </a:r>
            <a:endParaRPr lang="en-GB" sz="8000" dirty="0">
              <a:solidFill>
                <a:srgbClr val="A50021"/>
              </a:solidFill>
              <a:latin typeface="+mj-lt"/>
            </a:endParaRPr>
          </a:p>
        </p:txBody>
      </p:sp>
      <p:sp>
        <p:nvSpPr>
          <p:cNvPr id="2" name="TextBox 1"/>
          <p:cNvSpPr txBox="1"/>
          <p:nvPr/>
        </p:nvSpPr>
        <p:spPr>
          <a:xfrm>
            <a:off x="1066800" y="825910"/>
            <a:ext cx="10058400" cy="4031873"/>
          </a:xfrm>
          <a:prstGeom prst="rect">
            <a:avLst/>
          </a:prstGeom>
          <a:noFill/>
        </p:spPr>
        <p:txBody>
          <a:bodyPr wrap="square" rtlCol="0">
            <a:spAutoFit/>
          </a:bodyPr>
          <a:lstStyle/>
          <a:p>
            <a:pPr algn="just"/>
            <a:r>
              <a:rPr lang="en-GB" sz="3200" dirty="0">
                <a:solidFill>
                  <a:schemeClr val="bg1"/>
                </a:solidFill>
                <a:latin typeface="+mj-lt"/>
              </a:rPr>
              <a:t>“</a:t>
            </a:r>
            <a:r>
              <a:rPr lang="en-GB" sz="3200" i="1" dirty="0">
                <a:solidFill>
                  <a:schemeClr val="bg1"/>
                </a:solidFill>
                <a:latin typeface="+mj-lt"/>
              </a:rPr>
              <a:t>For the first time in history we will see a saint dressed in jeans, sneakers, and a </a:t>
            </a:r>
            <a:r>
              <a:rPr lang="en-GB" sz="3200" i="1" dirty="0" smtClean="0">
                <a:solidFill>
                  <a:schemeClr val="bg1"/>
                </a:solidFill>
                <a:latin typeface="+mj-lt"/>
              </a:rPr>
              <a:t>sweater” </a:t>
            </a:r>
          </a:p>
          <a:p>
            <a:pPr algn="just"/>
            <a:endParaRPr lang="en-GB" sz="3200" i="1" dirty="0">
              <a:solidFill>
                <a:schemeClr val="bg1"/>
              </a:solidFill>
              <a:latin typeface="+mj-lt"/>
            </a:endParaRPr>
          </a:p>
          <a:p>
            <a:pPr algn="just"/>
            <a:endParaRPr lang="en-GB" sz="3200" dirty="0" smtClean="0">
              <a:solidFill>
                <a:schemeClr val="bg1"/>
              </a:solidFill>
              <a:latin typeface="+mj-lt"/>
            </a:endParaRPr>
          </a:p>
          <a:p>
            <a:pPr algn="just"/>
            <a:r>
              <a:rPr lang="en-GB" sz="3200" i="1" dirty="0" smtClean="0">
                <a:solidFill>
                  <a:schemeClr val="bg1"/>
                </a:solidFill>
                <a:latin typeface="+mj-lt"/>
              </a:rPr>
              <a:t>“</a:t>
            </a:r>
            <a:r>
              <a:rPr lang="en-GB" sz="3200" i="1" dirty="0">
                <a:solidFill>
                  <a:schemeClr val="bg1"/>
                </a:solidFill>
                <a:latin typeface="+mj-lt"/>
              </a:rPr>
              <a:t>This is a great message for us, we can feel holiness not as a distant thing but as something very much within everyone’s reach because the Lord is the Lord of everyone.”</a:t>
            </a:r>
          </a:p>
          <a:p>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94706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929149" y="1335875"/>
            <a:ext cx="10294374" cy="3046988"/>
          </a:xfrm>
          <a:prstGeom prst="rect">
            <a:avLst/>
          </a:prstGeom>
          <a:noFill/>
        </p:spPr>
        <p:txBody>
          <a:bodyPr wrap="square" rtlCol="0">
            <a:spAutoFit/>
          </a:bodyPr>
          <a:lstStyle/>
          <a:p>
            <a:r>
              <a:rPr lang="en-GB" sz="4000" dirty="0">
                <a:solidFill>
                  <a:schemeClr val="bg1"/>
                </a:solidFill>
                <a:latin typeface="+mj-lt"/>
              </a:rPr>
              <a:t> </a:t>
            </a:r>
            <a:r>
              <a:rPr lang="en-GB" sz="4000" dirty="0" smtClean="0">
                <a:solidFill>
                  <a:schemeClr val="bg1"/>
                </a:solidFill>
                <a:latin typeface="+mj-lt"/>
              </a:rPr>
              <a:t>“</a:t>
            </a:r>
            <a:r>
              <a:rPr lang="en-GB" sz="4000" i="1" dirty="0" smtClean="0">
                <a:solidFill>
                  <a:schemeClr val="bg1"/>
                </a:solidFill>
                <a:latin typeface="+mj-lt"/>
              </a:rPr>
              <a:t>Carlo’s life can </a:t>
            </a:r>
            <a:r>
              <a:rPr lang="en-GB" sz="4000" i="1" dirty="0">
                <a:solidFill>
                  <a:schemeClr val="bg1"/>
                </a:solidFill>
                <a:latin typeface="+mj-lt"/>
              </a:rPr>
              <a:t>teach many young people that a </a:t>
            </a:r>
            <a:r>
              <a:rPr lang="en-GB" sz="4000" i="1" dirty="0" smtClean="0">
                <a:solidFill>
                  <a:schemeClr val="bg1"/>
                </a:solidFill>
                <a:latin typeface="+mj-lt"/>
              </a:rPr>
              <a:t>   </a:t>
            </a:r>
          </a:p>
          <a:p>
            <a:r>
              <a:rPr lang="en-GB" sz="4000" i="1" dirty="0">
                <a:solidFill>
                  <a:schemeClr val="bg1"/>
                </a:solidFill>
                <a:latin typeface="+mj-lt"/>
              </a:rPr>
              <a:t> </a:t>
            </a:r>
            <a:r>
              <a:rPr lang="en-GB" sz="4000" i="1" dirty="0" smtClean="0">
                <a:solidFill>
                  <a:schemeClr val="bg1"/>
                </a:solidFill>
                <a:latin typeface="+mj-lt"/>
              </a:rPr>
              <a:t>  normal </a:t>
            </a:r>
            <a:r>
              <a:rPr lang="en-GB" sz="4000" i="1" dirty="0">
                <a:solidFill>
                  <a:schemeClr val="bg1"/>
                </a:solidFill>
                <a:latin typeface="+mj-lt"/>
              </a:rPr>
              <a:t>life can become extraordinary if we put </a:t>
            </a:r>
            <a:r>
              <a:rPr lang="en-GB" sz="4000" i="1" dirty="0" smtClean="0">
                <a:solidFill>
                  <a:schemeClr val="bg1"/>
                </a:solidFill>
                <a:latin typeface="+mj-lt"/>
              </a:rPr>
              <a:t> </a:t>
            </a:r>
          </a:p>
          <a:p>
            <a:r>
              <a:rPr lang="en-GB" sz="4000" i="1" dirty="0">
                <a:solidFill>
                  <a:schemeClr val="bg1"/>
                </a:solidFill>
                <a:latin typeface="+mj-lt"/>
              </a:rPr>
              <a:t> </a:t>
            </a:r>
            <a:r>
              <a:rPr lang="en-GB" sz="4000" i="1" dirty="0" smtClean="0">
                <a:solidFill>
                  <a:schemeClr val="bg1"/>
                </a:solidFill>
                <a:latin typeface="+mj-lt"/>
              </a:rPr>
              <a:t>  God </a:t>
            </a:r>
            <a:r>
              <a:rPr lang="en-GB" sz="4000" i="1" dirty="0">
                <a:solidFill>
                  <a:schemeClr val="bg1"/>
                </a:solidFill>
                <a:latin typeface="+mj-lt"/>
              </a:rPr>
              <a:t>at the </a:t>
            </a:r>
            <a:r>
              <a:rPr lang="en-GB" sz="4000" i="1" dirty="0" smtClean="0">
                <a:solidFill>
                  <a:schemeClr val="bg1"/>
                </a:solidFill>
                <a:latin typeface="+mj-lt"/>
              </a:rPr>
              <a:t>centre </a:t>
            </a:r>
            <a:r>
              <a:rPr lang="en-GB" sz="4000" i="1" dirty="0">
                <a:solidFill>
                  <a:schemeClr val="bg1"/>
                </a:solidFill>
                <a:latin typeface="+mj-lt"/>
              </a:rPr>
              <a:t>and walk in harmony with </a:t>
            </a:r>
            <a:endParaRPr lang="en-GB" sz="4000" i="1" dirty="0" smtClean="0">
              <a:solidFill>
                <a:schemeClr val="bg1"/>
              </a:solidFill>
              <a:latin typeface="+mj-lt"/>
            </a:endParaRPr>
          </a:p>
          <a:p>
            <a:r>
              <a:rPr lang="en-GB" sz="4000" i="1" dirty="0">
                <a:solidFill>
                  <a:schemeClr val="bg1"/>
                </a:solidFill>
                <a:latin typeface="+mj-lt"/>
              </a:rPr>
              <a:t> </a:t>
            </a:r>
            <a:r>
              <a:rPr lang="en-GB" sz="4000" i="1" dirty="0" smtClean="0">
                <a:solidFill>
                  <a:schemeClr val="bg1"/>
                </a:solidFill>
                <a:latin typeface="+mj-lt"/>
              </a:rPr>
              <a:t>  God's </a:t>
            </a:r>
            <a:r>
              <a:rPr lang="en-GB" sz="4000" i="1" dirty="0">
                <a:solidFill>
                  <a:schemeClr val="bg1"/>
                </a:solidFill>
                <a:latin typeface="+mj-lt"/>
              </a:rPr>
              <a:t>plan for us. Carlo did </a:t>
            </a:r>
            <a:r>
              <a:rPr lang="en-GB" sz="4000" i="1" dirty="0" smtClean="0">
                <a:solidFill>
                  <a:schemeClr val="bg1"/>
                </a:solidFill>
                <a:latin typeface="+mj-lt"/>
              </a:rPr>
              <a:t>this. </a:t>
            </a:r>
            <a:r>
              <a:rPr lang="en-GB" sz="4000" dirty="0">
                <a:solidFill>
                  <a:schemeClr val="bg1"/>
                </a:solidFill>
                <a:latin typeface="+mj-lt"/>
              </a:rPr>
              <a:t>” </a:t>
            </a:r>
            <a:endParaRPr lang="en-GB" sz="4000" dirty="0" smtClean="0">
              <a:solidFill>
                <a:schemeClr val="bg1"/>
              </a:solidFill>
              <a:latin typeface="+mj-lt"/>
            </a:endParaRPr>
          </a:p>
          <a:p>
            <a:pPr algn="r"/>
            <a:r>
              <a:rPr lang="en-GB" sz="3200" dirty="0" smtClean="0">
                <a:solidFill>
                  <a:schemeClr val="bg1"/>
                </a:solidFill>
                <a:latin typeface="+mj-lt"/>
              </a:rPr>
              <a:t>Carlo’s Mother</a:t>
            </a:r>
            <a:endParaRPr lang="en-GB" sz="3200" dirty="0">
              <a:solidFill>
                <a:schemeClr val="bg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69441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6"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4"/>
          </p:cNvPr>
          <p:cNvPicPr>
            <a:picLocks noChangeAspect="1"/>
          </p:cNvPicPr>
          <p:nvPr/>
        </p:nvPicPr>
        <p:blipFill>
          <a:blip r:embed="rId5"/>
          <a:stretch>
            <a:fillRect/>
          </a:stretch>
        </p:blipFill>
        <p:spPr>
          <a:xfrm>
            <a:off x="1418768" y="385741"/>
            <a:ext cx="9354464" cy="4834450"/>
          </a:xfrm>
          <a:prstGeom prst="rect">
            <a:avLst/>
          </a:prstGeom>
        </p:spPr>
      </p:pic>
      <p:sp>
        <p:nvSpPr>
          <p:cNvPr id="3" name="TextBox 2"/>
          <p:cNvSpPr txBox="1"/>
          <p:nvPr/>
        </p:nvSpPr>
        <p:spPr>
          <a:xfrm>
            <a:off x="1505211" y="5892650"/>
            <a:ext cx="9181578" cy="707886"/>
          </a:xfrm>
          <a:prstGeom prst="rect">
            <a:avLst/>
          </a:prstGeom>
          <a:noFill/>
        </p:spPr>
        <p:txBody>
          <a:bodyPr wrap="square" rtlCol="0">
            <a:spAutoFit/>
          </a:bodyPr>
          <a:lstStyle/>
          <a:p>
            <a:pPr algn="ctr"/>
            <a:r>
              <a:rPr lang="en-GB" sz="4000" dirty="0" smtClean="0">
                <a:solidFill>
                  <a:srgbClr val="009999"/>
                </a:solidFill>
                <a:latin typeface="+mj-lt"/>
              </a:rPr>
              <a:t>CLICK FOR VIDEO REFLECTION ON CARLO</a:t>
            </a:r>
            <a:endParaRPr lang="en-GB" sz="4000" dirty="0">
              <a:solidFill>
                <a:srgbClr val="009999"/>
              </a:solidFill>
              <a:latin typeface="+mj-l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432991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7118252" y="1145650"/>
            <a:ext cx="4717066" cy="2554545"/>
          </a:xfrm>
          <a:prstGeom prst="rect">
            <a:avLst/>
          </a:prstGeom>
          <a:noFill/>
        </p:spPr>
        <p:txBody>
          <a:bodyPr wrap="square" rtlCol="0">
            <a:spAutoFit/>
          </a:bodyPr>
          <a:lstStyle/>
          <a:p>
            <a:pPr algn="just"/>
            <a:r>
              <a:rPr lang="en-GB" sz="3200" dirty="0">
                <a:solidFill>
                  <a:schemeClr val="bg1"/>
                </a:solidFill>
                <a:latin typeface="+mj-lt"/>
              </a:rPr>
              <a:t>Carlo </a:t>
            </a:r>
            <a:r>
              <a:rPr lang="en-GB" sz="3200" dirty="0" err="1">
                <a:solidFill>
                  <a:schemeClr val="bg1"/>
                </a:solidFill>
                <a:latin typeface="+mj-lt"/>
              </a:rPr>
              <a:t>Acutis</a:t>
            </a:r>
            <a:r>
              <a:rPr lang="en-GB" sz="3200" dirty="0">
                <a:solidFill>
                  <a:schemeClr val="bg1"/>
                </a:solidFill>
                <a:latin typeface="+mj-lt"/>
              </a:rPr>
              <a:t> was born </a:t>
            </a:r>
            <a:r>
              <a:rPr lang="en-GB" sz="3200" dirty="0" smtClean="0">
                <a:solidFill>
                  <a:schemeClr val="bg1"/>
                </a:solidFill>
                <a:latin typeface="+mj-lt"/>
              </a:rPr>
              <a:t>on 3</a:t>
            </a:r>
            <a:r>
              <a:rPr lang="en-GB" sz="3200" baseline="30000" dirty="0" smtClean="0">
                <a:solidFill>
                  <a:schemeClr val="bg1"/>
                </a:solidFill>
                <a:latin typeface="+mj-lt"/>
              </a:rPr>
              <a:t>rd</a:t>
            </a:r>
            <a:r>
              <a:rPr lang="en-GB" sz="3200" dirty="0" smtClean="0">
                <a:solidFill>
                  <a:schemeClr val="bg1"/>
                </a:solidFill>
                <a:latin typeface="+mj-lt"/>
              </a:rPr>
              <a:t> May  </a:t>
            </a:r>
            <a:r>
              <a:rPr lang="en-GB" sz="3200" dirty="0">
                <a:solidFill>
                  <a:schemeClr val="bg1"/>
                </a:solidFill>
                <a:latin typeface="+mj-lt"/>
              </a:rPr>
              <a:t>1991, in </a:t>
            </a:r>
            <a:r>
              <a:rPr lang="en-GB" sz="3200" dirty="0" smtClean="0">
                <a:solidFill>
                  <a:schemeClr val="bg1"/>
                </a:solidFill>
                <a:latin typeface="+mj-lt"/>
              </a:rPr>
              <a:t>Fulham, London.   His parents were Italian but were living in the UK for work.</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Servite Catholic Church, Fulham Road © Robin Webster :: Geograph Britain  and Irel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672" y="478937"/>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13901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05839" y="1037719"/>
            <a:ext cx="5739318" cy="2554545"/>
          </a:xfrm>
          <a:prstGeom prst="rect">
            <a:avLst/>
          </a:prstGeom>
          <a:noFill/>
        </p:spPr>
        <p:txBody>
          <a:bodyPr wrap="square" rtlCol="0">
            <a:spAutoFit/>
          </a:bodyPr>
          <a:lstStyle/>
          <a:p>
            <a:pPr algn="just"/>
            <a:endParaRPr lang="en-GB" sz="3200" dirty="0">
              <a:solidFill>
                <a:schemeClr val="bg1"/>
              </a:solidFill>
              <a:latin typeface="+mj-lt"/>
            </a:endParaRPr>
          </a:p>
          <a:p>
            <a:pPr algn="just"/>
            <a:r>
              <a:rPr lang="en-GB" sz="3200" dirty="0" smtClean="0">
                <a:solidFill>
                  <a:schemeClr val="bg1"/>
                </a:solidFill>
                <a:latin typeface="+mj-lt"/>
              </a:rPr>
              <a:t>Just </a:t>
            </a:r>
            <a:r>
              <a:rPr lang="en-GB" sz="3200" dirty="0">
                <a:solidFill>
                  <a:schemeClr val="bg1"/>
                </a:solidFill>
                <a:latin typeface="+mj-lt"/>
              </a:rPr>
              <a:t>a few months </a:t>
            </a:r>
            <a:r>
              <a:rPr lang="en-GB" sz="3200" dirty="0" smtClean="0">
                <a:solidFill>
                  <a:schemeClr val="bg1"/>
                </a:solidFill>
                <a:latin typeface="+mj-lt"/>
              </a:rPr>
              <a:t>after Carlo was born, </a:t>
            </a:r>
            <a:r>
              <a:rPr lang="en-GB" sz="3200" dirty="0">
                <a:solidFill>
                  <a:schemeClr val="bg1"/>
                </a:solidFill>
                <a:latin typeface="+mj-lt"/>
              </a:rPr>
              <a:t>his parents, Andrea </a:t>
            </a:r>
            <a:r>
              <a:rPr lang="en-GB" sz="3200" dirty="0" err="1">
                <a:solidFill>
                  <a:schemeClr val="bg1"/>
                </a:solidFill>
                <a:latin typeface="+mj-lt"/>
              </a:rPr>
              <a:t>Acutis</a:t>
            </a:r>
            <a:r>
              <a:rPr lang="en-GB" sz="3200" dirty="0">
                <a:solidFill>
                  <a:schemeClr val="bg1"/>
                </a:solidFill>
                <a:latin typeface="+mj-lt"/>
              </a:rPr>
              <a:t> and Antonia </a:t>
            </a:r>
            <a:r>
              <a:rPr lang="en-GB" sz="3200" dirty="0" err="1">
                <a:solidFill>
                  <a:schemeClr val="bg1"/>
                </a:solidFill>
                <a:latin typeface="+mj-lt"/>
              </a:rPr>
              <a:t>Salzano</a:t>
            </a:r>
            <a:r>
              <a:rPr lang="en-GB" sz="3200" dirty="0">
                <a:solidFill>
                  <a:schemeClr val="bg1"/>
                </a:solidFill>
                <a:latin typeface="+mj-lt"/>
              </a:rPr>
              <a:t>, moved </a:t>
            </a:r>
            <a:r>
              <a:rPr lang="en-GB" sz="3200" dirty="0" smtClean="0">
                <a:solidFill>
                  <a:schemeClr val="bg1"/>
                </a:solidFill>
                <a:latin typeface="+mj-lt"/>
              </a:rPr>
              <a:t>their family to </a:t>
            </a:r>
            <a:r>
              <a:rPr lang="en-GB" sz="3200" dirty="0">
                <a:solidFill>
                  <a:schemeClr val="bg1"/>
                </a:solidFill>
                <a:latin typeface="+mj-lt"/>
              </a:rPr>
              <a:t>Milan</a:t>
            </a:r>
            <a:r>
              <a:rPr lang="en-GB" sz="3200" dirty="0" smtClean="0">
                <a:solidFill>
                  <a:schemeClr val="bg1"/>
                </a:solidFill>
                <a:latin typeface="+mj-lt"/>
              </a:rPr>
              <a:t>.</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arloacutis.com/img/materiale/foto/prev/foto.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26992" y="381000"/>
            <a:ext cx="3467659" cy="4819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54860" y="5234324"/>
            <a:ext cx="3339791" cy="369332"/>
          </a:xfrm>
          <a:prstGeom prst="rect">
            <a:avLst/>
          </a:prstGeom>
          <a:noFill/>
        </p:spPr>
        <p:txBody>
          <a:bodyPr wrap="square" rtlCol="0">
            <a:spAutoFit/>
          </a:bodyPr>
          <a:lstStyle/>
          <a:p>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568297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8" name="TextBox 7"/>
          <p:cNvSpPr txBox="1"/>
          <p:nvPr/>
        </p:nvSpPr>
        <p:spPr>
          <a:xfrm>
            <a:off x="4515729" y="253218"/>
            <a:ext cx="7033846" cy="4431324"/>
          </a:xfrm>
          <a:prstGeom prst="rect">
            <a:avLst/>
          </a:prstGeom>
          <a:noFill/>
        </p:spPr>
        <p:txBody>
          <a:bodyPr wrap="square" rtlCol="0">
            <a:spAutoFit/>
          </a:bodyPr>
          <a:lstStyle/>
          <a:p>
            <a:endParaRPr lang="en-GB" dirty="0"/>
          </a:p>
        </p:txBody>
      </p:sp>
      <p:sp>
        <p:nvSpPr>
          <p:cNvPr id="2" name="TextBox 1"/>
          <p:cNvSpPr txBox="1"/>
          <p:nvPr/>
        </p:nvSpPr>
        <p:spPr>
          <a:xfrm>
            <a:off x="5776679" y="1557977"/>
            <a:ext cx="5772896" cy="2554545"/>
          </a:xfrm>
          <a:prstGeom prst="rect">
            <a:avLst/>
          </a:prstGeom>
          <a:noFill/>
        </p:spPr>
        <p:txBody>
          <a:bodyPr wrap="square" rtlCol="0">
            <a:spAutoFit/>
          </a:bodyPr>
          <a:lstStyle/>
          <a:p>
            <a:pPr algn="just"/>
            <a:r>
              <a:rPr lang="en-GB" sz="3200" dirty="0" smtClean="0">
                <a:solidFill>
                  <a:schemeClr val="bg1"/>
                </a:solidFill>
                <a:latin typeface="+mj-lt"/>
              </a:rPr>
              <a:t>From </a:t>
            </a:r>
            <a:r>
              <a:rPr lang="en-GB" sz="3200" dirty="0">
                <a:solidFill>
                  <a:schemeClr val="bg1"/>
                </a:solidFill>
                <a:latin typeface="+mj-lt"/>
              </a:rPr>
              <a:t>a young age, Carlo seemed to have a special love for God, even though his parents weren’t </a:t>
            </a:r>
            <a:r>
              <a:rPr lang="en-GB" sz="3200" dirty="0" smtClean="0">
                <a:solidFill>
                  <a:schemeClr val="bg1"/>
                </a:solidFill>
                <a:latin typeface="+mj-lt"/>
              </a:rPr>
              <a:t>particularly devout Catholics. </a:t>
            </a:r>
          </a:p>
          <a:p>
            <a:pPr algn="just"/>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carloacutis.com/img/carlo_acutis/a0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83" y="555759"/>
            <a:ext cx="4426302" cy="44210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584" y="5096198"/>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1417161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718225" y="1247624"/>
            <a:ext cx="6031149" cy="3046988"/>
          </a:xfrm>
          <a:prstGeom prst="rect">
            <a:avLst/>
          </a:prstGeom>
          <a:noFill/>
        </p:spPr>
        <p:txBody>
          <a:bodyPr wrap="square" rtlCol="0">
            <a:spAutoFit/>
          </a:bodyPr>
          <a:lstStyle/>
          <a:p>
            <a:pPr algn="just"/>
            <a:r>
              <a:rPr lang="en-GB" sz="3200" dirty="0" smtClean="0">
                <a:solidFill>
                  <a:schemeClr val="bg1"/>
                </a:solidFill>
                <a:latin typeface="+mj-lt"/>
              </a:rPr>
              <a:t>Even when he was just a little boy, </a:t>
            </a:r>
            <a:r>
              <a:rPr lang="en-GB" sz="3200" dirty="0">
                <a:solidFill>
                  <a:schemeClr val="bg1"/>
                </a:solidFill>
                <a:latin typeface="+mj-lt"/>
              </a:rPr>
              <a:t>Carlo loved to pray the rosary. After he made his First </a:t>
            </a:r>
            <a:r>
              <a:rPr lang="en-GB" sz="3200" dirty="0" smtClean="0">
                <a:solidFill>
                  <a:schemeClr val="bg1"/>
                </a:solidFill>
                <a:latin typeface="+mj-lt"/>
              </a:rPr>
              <a:t>Holy Communion</a:t>
            </a:r>
            <a:r>
              <a:rPr lang="en-GB" sz="3200" dirty="0">
                <a:solidFill>
                  <a:schemeClr val="bg1"/>
                </a:solidFill>
                <a:latin typeface="+mj-lt"/>
              </a:rPr>
              <a:t>, he went to Mass as often as he </a:t>
            </a:r>
            <a:r>
              <a:rPr lang="en-GB" sz="3200" dirty="0" smtClean="0">
                <a:solidFill>
                  <a:schemeClr val="bg1"/>
                </a:solidFill>
                <a:latin typeface="+mj-lt"/>
              </a:rPr>
              <a:t>could</a:t>
            </a:r>
            <a:r>
              <a:rPr lang="en-GB" sz="3200" dirty="0">
                <a:solidFill>
                  <a:schemeClr val="bg1"/>
                </a:solidFill>
                <a:latin typeface="+mj-lt"/>
              </a:rPr>
              <a:t> </a:t>
            </a:r>
            <a:r>
              <a:rPr lang="en-GB" sz="3200" dirty="0" smtClean="0">
                <a:solidFill>
                  <a:schemeClr val="bg1"/>
                </a:solidFill>
                <a:latin typeface="+mj-lt"/>
              </a:rPr>
              <a:t>and </a:t>
            </a:r>
            <a:r>
              <a:rPr lang="en-GB" sz="3200" dirty="0">
                <a:solidFill>
                  <a:schemeClr val="bg1"/>
                </a:solidFill>
                <a:latin typeface="+mj-lt"/>
              </a:rPr>
              <a:t>went to confession weekly</a:t>
            </a:r>
            <a:r>
              <a:rPr lang="en-GB" sz="3200" dirty="0" smtClean="0">
                <a:solidFill>
                  <a:schemeClr val="bg1"/>
                </a:solidFill>
                <a:latin typeface="+mj-lt"/>
              </a:rPr>
              <a:t>.</a:t>
            </a:r>
            <a:endParaRPr lang="en-GB" sz="3200"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teleradiopadrepio.it/wp-content/uploads/carlo-acutis_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6489" y="656650"/>
            <a:ext cx="4283093" cy="42830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710060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449251" y="893424"/>
            <a:ext cx="7723199" cy="3539430"/>
          </a:xfrm>
          <a:prstGeom prst="rect">
            <a:avLst/>
          </a:prstGeom>
          <a:noFill/>
        </p:spPr>
        <p:txBody>
          <a:bodyPr wrap="square" rtlCol="0">
            <a:spAutoFit/>
          </a:bodyPr>
          <a:lstStyle/>
          <a:p>
            <a:pPr algn="just"/>
            <a:r>
              <a:rPr lang="en-GB" sz="3200" dirty="0" smtClean="0">
                <a:solidFill>
                  <a:schemeClr val="bg1"/>
                </a:solidFill>
                <a:latin typeface="+mj-lt"/>
              </a:rPr>
              <a:t>Carlo loved playing video games. He had a PS2, which was released in 2000, when Carlo was nine.</a:t>
            </a:r>
          </a:p>
          <a:p>
            <a:pPr algn="just"/>
            <a:endParaRPr lang="en-GB" sz="3200" dirty="0">
              <a:solidFill>
                <a:schemeClr val="bg1"/>
              </a:solidFill>
              <a:latin typeface="+mj-lt"/>
            </a:endParaRPr>
          </a:p>
          <a:p>
            <a:pPr algn="just"/>
            <a:r>
              <a:rPr lang="en-GB" sz="3200" dirty="0" smtClean="0">
                <a:solidFill>
                  <a:schemeClr val="bg1"/>
                </a:solidFill>
                <a:latin typeface="+mj-lt"/>
              </a:rPr>
              <a:t>Although he loved to game, Carlo only allowed himself to play for an hour a week, as a penance and a spiritual discipline.</a:t>
            </a:r>
            <a:endParaRPr lang="en-GB" sz="3200" dirty="0">
              <a:solidFill>
                <a:schemeClr val="bg1"/>
              </a:solidFill>
              <a:latin typeface="+mj-lt"/>
            </a:endParaRPr>
          </a:p>
        </p:txBody>
      </p:sp>
      <p:pic>
        <p:nvPicPr>
          <p:cNvPr id="2053" name="Picture 5" descr="See the source imag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94" b="96802" l="333" r="53500"/>
                    </a14:imgEffect>
                  </a14:imgLayer>
                </a14:imgProps>
              </a:ext>
              <a:ext uri="{28A0092B-C50C-407E-A947-70E740481C1C}">
                <a14:useLocalDpi xmlns:a14="http://schemas.microsoft.com/office/drawing/2010/main"/>
              </a:ext>
            </a:extLst>
          </a:blip>
          <a:srcRect r="48255"/>
          <a:stretch/>
        </p:blipFill>
        <p:spPr bwMode="auto">
          <a:xfrm>
            <a:off x="8436077" y="173641"/>
            <a:ext cx="3274869" cy="56062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le:Blessed Carlo Acutis.jp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2912307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622569" y="1672222"/>
            <a:ext cx="6349731" cy="2062103"/>
          </a:xfrm>
          <a:prstGeom prst="rect">
            <a:avLst/>
          </a:prstGeom>
          <a:noFill/>
        </p:spPr>
        <p:txBody>
          <a:bodyPr wrap="square" rtlCol="0">
            <a:spAutoFit/>
          </a:bodyPr>
          <a:lstStyle/>
          <a:p>
            <a:pPr algn="just"/>
            <a:r>
              <a:rPr lang="en-GB" sz="3200" dirty="0" smtClean="0">
                <a:solidFill>
                  <a:schemeClr val="bg1"/>
                </a:solidFill>
                <a:latin typeface="+mj-lt"/>
              </a:rPr>
              <a:t>He </a:t>
            </a:r>
            <a:r>
              <a:rPr lang="en-GB" sz="3200" dirty="0">
                <a:solidFill>
                  <a:schemeClr val="bg1"/>
                </a:solidFill>
                <a:latin typeface="+mj-lt"/>
              </a:rPr>
              <a:t>asked his parents to take him on pilgrimages — to the places of the saints, and to the sites of Eucharistic miracles.</a:t>
            </a: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teleradiopadrepio.it/wp-content/uploads/carlo09_C_pia1-239x3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0212" y="393462"/>
            <a:ext cx="3844903" cy="48262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9512" y="5207269"/>
            <a:ext cx="4426302" cy="369332"/>
          </a:xfrm>
          <a:prstGeom prst="rect">
            <a:avLst/>
          </a:prstGeom>
          <a:noFill/>
        </p:spPr>
        <p:txBody>
          <a:bodyPr wrap="square" rtlCol="0">
            <a:spAutoFit/>
          </a:bodyPr>
          <a:lstStyle/>
          <a:p>
            <a:pPr algn="ctr"/>
            <a:r>
              <a:rPr lang="en-GB" dirty="0" smtClean="0">
                <a:solidFill>
                  <a:schemeClr val="bg1"/>
                </a:solidFill>
                <a:latin typeface="+mj-lt"/>
              </a:rPr>
              <a:t>Photo from www.carloacutis.com </a:t>
            </a:r>
            <a:endParaRPr lang="en-GB" dirty="0">
              <a:solidFill>
                <a:schemeClr val="bg1"/>
              </a:solidFill>
              <a:latin typeface="+mj-lt"/>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53245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2" name="TextBox 1"/>
          <p:cNvSpPr txBox="1"/>
          <p:nvPr/>
        </p:nvSpPr>
        <p:spPr>
          <a:xfrm>
            <a:off x="564799" y="1534484"/>
            <a:ext cx="11062401" cy="2554545"/>
          </a:xfrm>
          <a:prstGeom prst="rect">
            <a:avLst/>
          </a:prstGeom>
          <a:noFill/>
        </p:spPr>
        <p:txBody>
          <a:bodyPr wrap="square" rtlCol="0">
            <a:spAutoFit/>
          </a:bodyPr>
          <a:lstStyle/>
          <a:p>
            <a:pPr algn="just"/>
            <a:r>
              <a:rPr lang="en-GB" sz="3200" dirty="0" smtClean="0">
                <a:solidFill>
                  <a:schemeClr val="bg1"/>
                </a:solidFill>
                <a:latin typeface="+mj-lt"/>
              </a:rPr>
              <a:t>As </a:t>
            </a:r>
            <a:r>
              <a:rPr lang="en-GB" sz="3200" dirty="0">
                <a:solidFill>
                  <a:schemeClr val="bg1"/>
                </a:solidFill>
                <a:latin typeface="+mj-lt"/>
              </a:rPr>
              <a:t>a teenager, Carlo was </a:t>
            </a:r>
            <a:r>
              <a:rPr lang="en-GB" sz="3200" dirty="0" smtClean="0">
                <a:solidFill>
                  <a:schemeClr val="bg1"/>
                </a:solidFill>
                <a:latin typeface="+mj-lt"/>
              </a:rPr>
              <a:t> tragically diagnosed </a:t>
            </a:r>
            <a:r>
              <a:rPr lang="en-GB" sz="3200" dirty="0">
                <a:solidFill>
                  <a:schemeClr val="bg1"/>
                </a:solidFill>
                <a:latin typeface="+mj-lt"/>
              </a:rPr>
              <a:t>with </a:t>
            </a:r>
            <a:r>
              <a:rPr lang="en-GB" sz="3200" dirty="0" smtClean="0">
                <a:solidFill>
                  <a:schemeClr val="bg1"/>
                </a:solidFill>
                <a:latin typeface="+mj-lt"/>
              </a:rPr>
              <a:t>leukaemia. </a:t>
            </a:r>
          </a:p>
          <a:p>
            <a:pPr algn="just"/>
            <a:endParaRPr lang="en-GB" sz="3200" dirty="0">
              <a:solidFill>
                <a:schemeClr val="bg1"/>
              </a:solidFill>
              <a:latin typeface="+mj-lt"/>
            </a:endParaRPr>
          </a:p>
          <a:p>
            <a:pPr algn="just"/>
            <a:r>
              <a:rPr lang="en-GB" sz="3200" dirty="0" smtClean="0">
                <a:solidFill>
                  <a:schemeClr val="bg1"/>
                </a:solidFill>
                <a:latin typeface="+mj-lt"/>
              </a:rPr>
              <a:t>One of the doctors treating Carlo asked </a:t>
            </a:r>
            <a:r>
              <a:rPr lang="en-GB" sz="3200" dirty="0">
                <a:solidFill>
                  <a:schemeClr val="bg1"/>
                </a:solidFill>
                <a:latin typeface="+mj-lt"/>
              </a:rPr>
              <a:t>him if he was </a:t>
            </a:r>
            <a:r>
              <a:rPr lang="en-GB" sz="3200" dirty="0" smtClean="0">
                <a:solidFill>
                  <a:schemeClr val="bg1"/>
                </a:solidFill>
                <a:latin typeface="+mj-lt"/>
              </a:rPr>
              <a:t>in very much </a:t>
            </a:r>
            <a:r>
              <a:rPr lang="en-GB" sz="3200" dirty="0">
                <a:solidFill>
                  <a:schemeClr val="bg1"/>
                </a:solidFill>
                <a:latin typeface="+mj-lt"/>
              </a:rPr>
              <a:t>pain and </a:t>
            </a:r>
            <a:r>
              <a:rPr lang="en-GB" sz="3200" dirty="0" smtClean="0">
                <a:solidFill>
                  <a:schemeClr val="bg1"/>
                </a:solidFill>
                <a:latin typeface="+mj-lt"/>
              </a:rPr>
              <a:t>he answered "</a:t>
            </a:r>
            <a:r>
              <a:rPr lang="en-GB" sz="3200" i="1" dirty="0">
                <a:solidFill>
                  <a:schemeClr val="bg1"/>
                </a:solidFill>
                <a:latin typeface="+mj-lt"/>
              </a:rPr>
              <a:t>there are people who suffer much more than me</a:t>
            </a:r>
            <a:r>
              <a:rPr lang="en-GB" sz="3200" dirty="0">
                <a:solidFill>
                  <a:schemeClr val="bg1"/>
                </a:solidFill>
                <a:latin typeface="+mj-lt"/>
              </a:rPr>
              <a:t>".</a:t>
            </a:r>
            <a:endParaRPr lang="en-GB" sz="3200" i="1" dirty="0">
              <a:solidFill>
                <a:schemeClr val="bg1"/>
              </a:solidFill>
              <a:latin typeface="+mj-lt"/>
            </a:endParaRPr>
          </a:p>
        </p:txBody>
      </p:sp>
      <p:pic>
        <p:nvPicPr>
          <p:cNvPr id="5" name="Picture 2" descr="File:Blessed Carlo Acutis.jpg - Wikimedia Common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53864" y="5651412"/>
            <a:ext cx="881575" cy="1190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Tree>
    <p:extLst>
      <p:ext uri="{BB962C8B-B14F-4D97-AF65-F5344CB8AC3E}">
        <p14:creationId xmlns:p14="http://schemas.microsoft.com/office/powerpoint/2010/main" val="322201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823</Words>
  <Application>Microsoft Office PowerPoint</Application>
  <PresentationFormat>Widescreen</PresentationFormat>
  <Paragraphs>84</Paragraphs>
  <Slides>21</Slides>
  <Notes>20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21</vt:i4>
      </vt:variant>
    </vt:vector>
  </HeadingPairs>
  <TitlesOfParts>
    <vt:vector size="25" baseType="lpstr">
      <vt:lpstr>Arial</vt:lpstr>
      <vt:lpstr>Calibri</vt:lpstr>
      <vt:lpstr>Calibri Light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PC Claudio</cp:lastModifiedBy>
  <cp:revision>32</cp:revision>
  <dcterms:created xsi:type="dcterms:W3CDTF">2020-10-07T15:56:12Z</dcterms:created>
  <dcterms:modified xsi:type="dcterms:W3CDTF">2021-03-17T18:01:51Z</dcterms:modified>
</cp:coreProperties>
</file>